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61" r:id="rId6"/>
    <p:sldId id="266" r:id="rId7"/>
    <p:sldId id="265" r:id="rId8"/>
    <p:sldId id="267" r:id="rId9"/>
    <p:sldId id="268" r:id="rId10"/>
    <p:sldId id="269" r:id="rId11"/>
    <p:sldId id="262" r:id="rId12"/>
    <p:sldId id="26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789" autoAdjust="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dana.ucc.nau.edu\cl884\NTProfile\Downloads\spacegrant_figu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ropbox\NASA_Valles\NASA_ppt\figures_apr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00" baseline="0"/>
              <a:t>Mean MA abundance by ponderosa treatment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'pipo tx'!$A$3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'pipo tx'!$G$3:$I$3</c:f>
                <c:numCache>
                  <c:formatCode>General</c:formatCode>
                  <c:ptCount val="3"/>
                  <c:pt idx="0">
                    <c:v>0.72226999999999997</c:v>
                  </c:pt>
                  <c:pt idx="1">
                    <c:v>7.2716000000000003E-2</c:v>
                  </c:pt>
                  <c:pt idx="2">
                    <c:v>0.74397599999999997</c:v>
                  </c:pt>
                </c:numCache>
              </c:numRef>
            </c:plus>
            <c:minus>
              <c:numRef>
                <c:f>'pipo tx'!$G$3:$I$3</c:f>
                <c:numCache>
                  <c:formatCode>General</c:formatCode>
                  <c:ptCount val="3"/>
                  <c:pt idx="0">
                    <c:v>0.72226999999999997</c:v>
                  </c:pt>
                  <c:pt idx="1">
                    <c:v>7.2716000000000003E-2</c:v>
                  </c:pt>
                  <c:pt idx="2">
                    <c:v>0.74397599999999997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'pipo tx'!$B$3:$D$3</c:f>
              <c:numCache>
                <c:formatCode>General</c:formatCode>
                <c:ptCount val="3"/>
                <c:pt idx="0">
                  <c:v>1.6246050000000001</c:v>
                </c:pt>
                <c:pt idx="1">
                  <c:v>0.188473</c:v>
                </c:pt>
                <c:pt idx="2">
                  <c:v>1.813078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7-448E-9E18-33CF9F5C280F}"/>
            </c:ext>
          </c:extLst>
        </c:ser>
        <c:ser>
          <c:idx val="1"/>
          <c:order val="1"/>
          <c:tx>
            <c:strRef>
              <c:f>'pipo tx'!$A$4</c:f>
              <c:strCache>
                <c:ptCount val="1"/>
                <c:pt idx="0">
                  <c:v>Thin only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'pipo tx'!$G$4:$I$4</c:f>
                <c:numCache>
                  <c:formatCode>General</c:formatCode>
                  <c:ptCount val="3"/>
                  <c:pt idx="0">
                    <c:v>0.50582499999999997</c:v>
                  </c:pt>
                  <c:pt idx="1">
                    <c:v>0.21717700000000001</c:v>
                  </c:pt>
                  <c:pt idx="2">
                    <c:v>0.71601400000000004</c:v>
                  </c:pt>
                </c:numCache>
              </c:numRef>
            </c:plus>
            <c:minus>
              <c:numRef>
                <c:f>'pipo tx'!$G$4:$I$4</c:f>
                <c:numCache>
                  <c:formatCode>General</c:formatCode>
                  <c:ptCount val="3"/>
                  <c:pt idx="0">
                    <c:v>0.50582499999999997</c:v>
                  </c:pt>
                  <c:pt idx="1">
                    <c:v>0.21717700000000001</c:v>
                  </c:pt>
                  <c:pt idx="2">
                    <c:v>0.71601400000000004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'pipo tx'!$B$4:$D$4</c:f>
              <c:numCache>
                <c:formatCode>General</c:formatCode>
                <c:ptCount val="3"/>
                <c:pt idx="0">
                  <c:v>1.3003020000000001</c:v>
                </c:pt>
                <c:pt idx="1">
                  <c:v>0.57265600000000005</c:v>
                </c:pt>
                <c:pt idx="2">
                  <c:v>1.8741000000000001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A7-448E-9E18-33CF9F5C280F}"/>
            </c:ext>
          </c:extLst>
        </c:ser>
        <c:ser>
          <c:idx val="2"/>
          <c:order val="2"/>
          <c:tx>
            <c:strRef>
              <c:f>'pipo tx'!$A$5</c:f>
              <c:strCache>
                <c:ptCount val="1"/>
                <c:pt idx="0">
                  <c:v>Thin and Burn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'pipo tx'!$G$5:$I$5</c:f>
                <c:numCache>
                  <c:formatCode>General</c:formatCode>
                  <c:ptCount val="3"/>
                  <c:pt idx="0">
                    <c:v>0.14046</c:v>
                  </c:pt>
                  <c:pt idx="1">
                    <c:v>0.305114</c:v>
                  </c:pt>
                  <c:pt idx="2">
                    <c:v>0.40868900000000002</c:v>
                  </c:pt>
                </c:numCache>
              </c:numRef>
            </c:plus>
            <c:minus>
              <c:numRef>
                <c:f>'pipo tx'!$G$5:$I$5</c:f>
                <c:numCache>
                  <c:formatCode>General</c:formatCode>
                  <c:ptCount val="3"/>
                  <c:pt idx="0">
                    <c:v>0.14046</c:v>
                  </c:pt>
                  <c:pt idx="1">
                    <c:v>0.305114</c:v>
                  </c:pt>
                  <c:pt idx="2">
                    <c:v>0.40868900000000002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'pipo tx'!$B$5:$D$5</c:f>
              <c:numCache>
                <c:formatCode>General</c:formatCode>
                <c:ptCount val="3"/>
                <c:pt idx="0">
                  <c:v>0.43373200000000001</c:v>
                </c:pt>
                <c:pt idx="1">
                  <c:v>0.432811</c:v>
                </c:pt>
                <c:pt idx="2">
                  <c:v>0.86740799999999996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7-448E-9E18-33CF9F5C2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328568"/>
        <c:axId val="341330136"/>
      </c:barChart>
      <c:catAx>
        <c:axId val="34132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30136"/>
        <c:crosses val="autoZero"/>
        <c:auto val="1"/>
        <c:lblAlgn val="ctr"/>
        <c:lblOffset val="100"/>
        <c:noMultiLvlLbl val="0"/>
      </c:catAx>
      <c:valAx>
        <c:axId val="34133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abundance/g soil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Mean MA abundance by forest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[figures_apr6.xlsx]ecosys!$A$5</c:f>
              <c:strCache>
                <c:ptCount val="1"/>
                <c:pt idx="0">
                  <c:v>Overgrown ponderosa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[figures_apr6.xlsx]ecosys!$H$5:$J$5</c:f>
                <c:numCache>
                  <c:formatCode>General</c:formatCode>
                  <c:ptCount val="3"/>
                  <c:pt idx="0">
                    <c:v>0.72226999999999997</c:v>
                  </c:pt>
                  <c:pt idx="1">
                    <c:v>7.2716000000000003E-2</c:v>
                  </c:pt>
                  <c:pt idx="2">
                    <c:v>0.74397599999999997</c:v>
                  </c:pt>
                </c:numCache>
              </c:numRef>
            </c:plus>
            <c:minus>
              <c:numRef>
                <c:f>[figures_apr6.xlsx]ecosys!$H$5:$J$5</c:f>
                <c:numCache>
                  <c:formatCode>General</c:formatCode>
                  <c:ptCount val="3"/>
                  <c:pt idx="0">
                    <c:v>0.72226999999999997</c:v>
                  </c:pt>
                  <c:pt idx="1">
                    <c:v>7.2716000000000003E-2</c:v>
                  </c:pt>
                  <c:pt idx="2">
                    <c:v>0.74397599999999997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[figures_apr6.xlsx]ecosys!$C$5:$E$5</c:f>
              <c:numCache>
                <c:formatCode>General</c:formatCode>
                <c:ptCount val="3"/>
                <c:pt idx="0">
                  <c:v>1.6246050000000001</c:v>
                </c:pt>
                <c:pt idx="1">
                  <c:v>0.188473</c:v>
                </c:pt>
                <c:pt idx="2">
                  <c:v>1.813078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4-4ABC-9AFB-BDE8ED5F3633}"/>
            </c:ext>
          </c:extLst>
        </c:ser>
        <c:ser>
          <c:idx val="0"/>
          <c:order val="1"/>
          <c:tx>
            <c:strRef>
              <c:f>[figures_apr6.xlsx]ecosys!$A$3</c:f>
              <c:strCache>
                <c:ptCount val="1"/>
                <c:pt idx="0">
                  <c:v>Old growth ponderosa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[figures_apr6.xlsx]ecosys!$H$3:$J$3</c:f>
                <c:numCache>
                  <c:formatCode>General</c:formatCode>
                  <c:ptCount val="3"/>
                  <c:pt idx="0">
                    <c:v>0.52940900000000002</c:v>
                  </c:pt>
                  <c:pt idx="1">
                    <c:v>5.9041000000000003E-2</c:v>
                  </c:pt>
                  <c:pt idx="2">
                    <c:v>0.55949400000000005</c:v>
                  </c:pt>
                </c:numCache>
              </c:numRef>
            </c:plus>
            <c:minus>
              <c:numRef>
                <c:f>[figures_apr6.xlsx]ecosys!$H$3:$J$3</c:f>
                <c:numCache>
                  <c:formatCode>General</c:formatCode>
                  <c:ptCount val="3"/>
                  <c:pt idx="0">
                    <c:v>0.52940900000000002</c:v>
                  </c:pt>
                  <c:pt idx="1">
                    <c:v>5.9041000000000003E-2</c:v>
                  </c:pt>
                  <c:pt idx="2">
                    <c:v>0.55949400000000005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[figures_apr6.xlsx]ecosys!$C$3:$E$3</c:f>
              <c:numCache>
                <c:formatCode>General</c:formatCode>
                <c:ptCount val="3"/>
                <c:pt idx="0">
                  <c:v>1.1236489999999999</c:v>
                </c:pt>
                <c:pt idx="1">
                  <c:v>0.319857</c:v>
                </c:pt>
                <c:pt idx="2">
                  <c:v>1.447084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4-4ABC-9AFB-BDE8ED5F3633}"/>
            </c:ext>
          </c:extLst>
        </c:ser>
        <c:ser>
          <c:idx val="3"/>
          <c:order val="2"/>
          <c:tx>
            <c:strRef>
              <c:f>[figures_apr6.xlsx]ecosys!$A$6</c:f>
              <c:strCache>
                <c:ptCount val="1"/>
                <c:pt idx="0">
                  <c:v>Xeric mixed conifer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[figures_apr6.xlsx]ecosys!$H$6:$J$6</c:f>
                <c:numCache>
                  <c:formatCode>General</c:formatCode>
                  <c:ptCount val="3"/>
                  <c:pt idx="0">
                    <c:v>0.31189499999999998</c:v>
                  </c:pt>
                  <c:pt idx="1">
                    <c:v>8.2194000000000003E-2</c:v>
                  </c:pt>
                  <c:pt idx="2">
                    <c:v>0.36305599999999999</c:v>
                  </c:pt>
                </c:numCache>
              </c:numRef>
            </c:plus>
            <c:minus>
              <c:numRef>
                <c:f>[figures_apr6.xlsx]ecosys!$H$6:$J$6</c:f>
                <c:numCache>
                  <c:formatCode>General</c:formatCode>
                  <c:ptCount val="3"/>
                  <c:pt idx="0">
                    <c:v>0.31189499999999998</c:v>
                  </c:pt>
                  <c:pt idx="1">
                    <c:v>8.2194000000000003E-2</c:v>
                  </c:pt>
                  <c:pt idx="2">
                    <c:v>0.36305599999999999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[figures_apr6.xlsx]ecosys!$C$6:$E$6</c:f>
              <c:numCache>
                <c:formatCode>General</c:formatCode>
                <c:ptCount val="3"/>
                <c:pt idx="0">
                  <c:v>0.91420599999999996</c:v>
                </c:pt>
                <c:pt idx="1">
                  <c:v>0.21165600000000001</c:v>
                </c:pt>
                <c:pt idx="2">
                  <c:v>1.1326750000000001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64-4ABC-9AFB-BDE8ED5F3633}"/>
            </c:ext>
          </c:extLst>
        </c:ser>
        <c:ser>
          <c:idx val="2"/>
          <c:order val="3"/>
          <c:tx>
            <c:strRef>
              <c:f>[figures_apr6.xlsx]ecosys!$A$4</c:f>
              <c:strCache>
                <c:ptCount val="1"/>
                <c:pt idx="0">
                  <c:v>Mesic mixed conifer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[figures_apr6.xlsx]ecosys!$H$4:$J$4</c:f>
                <c:numCache>
                  <c:formatCode>General</c:formatCode>
                  <c:ptCount val="3"/>
                  <c:pt idx="0">
                    <c:v>1.0668759999999999</c:v>
                  </c:pt>
                  <c:pt idx="1">
                    <c:v>0.20938399999999999</c:v>
                  </c:pt>
                  <c:pt idx="2">
                    <c:v>1.0615829999999999</c:v>
                  </c:pt>
                </c:numCache>
              </c:numRef>
            </c:plus>
            <c:minus>
              <c:numRef>
                <c:f>[figures_apr6.xlsx]ecosys!$H$4:$J$4</c:f>
                <c:numCache>
                  <c:formatCode>General</c:formatCode>
                  <c:ptCount val="3"/>
                  <c:pt idx="0">
                    <c:v>1.0668759999999999</c:v>
                  </c:pt>
                  <c:pt idx="1">
                    <c:v>0.20938399999999999</c:v>
                  </c:pt>
                  <c:pt idx="2">
                    <c:v>1.0615829999999999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Mites</c:v>
              </c:pt>
              <c:pt idx="1">
                <c:v>Collembola</c:v>
              </c:pt>
              <c:pt idx="2">
                <c:v>Total</c:v>
              </c:pt>
            </c:strLit>
          </c:cat>
          <c:val>
            <c:numRef>
              <c:f>[figures_apr6.xlsx]ecosys!$C$4:$E$4</c:f>
              <c:numCache>
                <c:formatCode>General</c:formatCode>
                <c:ptCount val="3"/>
                <c:pt idx="0">
                  <c:v>1.73797</c:v>
                </c:pt>
                <c:pt idx="1">
                  <c:v>0.57174199999999997</c:v>
                </c:pt>
                <c:pt idx="2">
                  <c:v>2.3209650000000002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64-4ABC-9AFB-BDE8ED5F3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282464"/>
        <c:axId val="480284424"/>
      </c:barChart>
      <c:catAx>
        <c:axId val="4802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84424"/>
        <c:crosses val="autoZero"/>
        <c:auto val="1"/>
        <c:lblAlgn val="ctr"/>
        <c:lblOffset val="100"/>
        <c:noMultiLvlLbl val="0"/>
      </c:catAx>
      <c:valAx>
        <c:axId val="48028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abundance/g soil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0215-1034-4CC0-9946-F554BEEE15B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7FE7-0A50-4D12-A4A0-6D37BFBF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6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 unit thinned </a:t>
            </a:r>
            <a:r>
              <a:rPr lang="en-US" dirty="0" err="1"/>
              <a:t>jan</a:t>
            </a:r>
            <a:r>
              <a:rPr lang="en-US" dirty="0"/>
              <a:t>-oct 2012, east unit thinned </a:t>
            </a:r>
            <a:r>
              <a:rPr lang="en-US" dirty="0" err="1"/>
              <a:t>april-july</a:t>
            </a:r>
            <a:r>
              <a:rPr lang="en-US" dirty="0"/>
              <a:t> 2014. </a:t>
            </a:r>
          </a:p>
          <a:p>
            <a:r>
              <a:rPr lang="en-US" dirty="0"/>
              <a:t>west burned </a:t>
            </a:r>
            <a:r>
              <a:rPr lang="en-US" dirty="0" err="1"/>
              <a:t>oct</a:t>
            </a:r>
            <a:r>
              <a:rPr lang="en-US" dirty="0"/>
              <a:t> 2015,</a:t>
            </a:r>
            <a:r>
              <a:rPr lang="en-US" baseline="0" dirty="0"/>
              <a:t> east burned </a:t>
            </a:r>
            <a:r>
              <a:rPr lang="en-US" baseline="0" dirty="0" err="1"/>
              <a:t>oct</a:t>
            </a:r>
            <a:r>
              <a:rPr lang="en-US" baseline="0" dirty="0"/>
              <a:t> 2016.</a:t>
            </a:r>
            <a:r>
              <a:rPr lang="en-US" dirty="0"/>
              <a:t> </a:t>
            </a:r>
          </a:p>
          <a:p>
            <a:r>
              <a:rPr lang="en-US" dirty="0"/>
              <a:t>Samples taken </a:t>
            </a:r>
            <a:r>
              <a:rPr lang="en-US" dirty="0" err="1"/>
              <a:t>aug</a:t>
            </a:r>
            <a:r>
              <a:rPr lang="en-US" dirty="0"/>
              <a:t>-sept</a:t>
            </a:r>
            <a:r>
              <a:rPr lang="en-US" baseline="0" dirty="0"/>
              <a:t> </a:t>
            </a:r>
            <a:r>
              <a:rPr lang="en-US" dirty="0"/>
              <a:t>2016. Imagery is from June 2014.  (the brown color in east unit is logging debris)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7FE7-0A50-4D12-A4A0-6D37BFBF07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2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6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0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872208-9BCB-42F6-91F1-98A55A2AA9E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E56A7D-40DD-46AB-888A-B3F88CBB70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1706" y="178887"/>
            <a:ext cx="10869283" cy="24659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Effects of restoration treatments and forest type on soil microarthropod communities in Valles Caldera National Preserve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47252" y="2793794"/>
            <a:ext cx="10058400" cy="1435100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>
                <a:solidFill>
                  <a:schemeClr val="tx1"/>
                </a:solidFill>
                <a:latin typeface="Calibri" panose="020F0502020204030204" pitchFamily="34" charset="0"/>
              </a:rPr>
              <a:t>Channing Laturno</a:t>
            </a:r>
          </a:p>
          <a:p>
            <a:pPr algn="ctr"/>
            <a:r>
              <a:rPr lang="en-US" sz="2400" cap="none" dirty="0">
                <a:solidFill>
                  <a:schemeClr val="tx1"/>
                </a:solidFill>
                <a:latin typeface="Calibri" panose="020F0502020204030204" pitchFamily="34" charset="0"/>
              </a:rPr>
              <a:t>Dr. Anita </a:t>
            </a:r>
            <a:r>
              <a:rPr lang="en-US" sz="2400" cap="none" dirty="0" err="1">
                <a:solidFill>
                  <a:schemeClr val="tx1"/>
                </a:solidFill>
                <a:latin typeface="Calibri" panose="020F0502020204030204" pitchFamily="34" charset="0"/>
              </a:rPr>
              <a:t>Antoninka</a:t>
            </a:r>
            <a:r>
              <a:rPr lang="en-US" sz="2400" cap="none" dirty="0">
                <a:solidFill>
                  <a:schemeClr val="tx1"/>
                </a:solidFill>
                <a:latin typeface="Calibri" panose="020F0502020204030204" pitchFamily="34" charset="0"/>
              </a:rPr>
              <a:t>, Dr. Matthew Bowker, Kara Gibson</a:t>
            </a:r>
          </a:p>
          <a:p>
            <a:pPr algn="ctr"/>
            <a:r>
              <a:rPr lang="en-US" sz="2400" cap="none" dirty="0">
                <a:solidFill>
                  <a:schemeClr val="tx1"/>
                </a:solidFill>
                <a:latin typeface="Calibri" panose="020F0502020204030204" pitchFamily="34" charset="0"/>
              </a:rPr>
              <a:t>Northern Arizona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78" y="4228894"/>
            <a:ext cx="1434376" cy="1915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45" y="4832681"/>
            <a:ext cx="2528891" cy="93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75" y="4507206"/>
            <a:ext cx="1902553" cy="158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38" y="4466972"/>
            <a:ext cx="1397656" cy="14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36421"/>
            <a:ext cx="593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Preliminary results: forest type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90" y="682752"/>
            <a:ext cx="7128727" cy="59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0166"/>
            <a:ext cx="9083615" cy="5687473"/>
          </a:xfrm>
        </p:spPr>
        <p:txBody>
          <a:bodyPr>
            <a:normAutofit/>
          </a:bodyPr>
          <a:lstStyle/>
          <a:p>
            <a:r>
              <a:rPr lang="en-US" sz="4400" dirty="0"/>
              <a:t>Conclusions</a:t>
            </a:r>
          </a:p>
          <a:p>
            <a:pPr marL="201168" lvl="1" indent="0">
              <a:buNone/>
            </a:pPr>
            <a:r>
              <a:rPr lang="en-US" sz="3400" dirty="0"/>
              <a:t> </a:t>
            </a:r>
          </a:p>
          <a:p>
            <a:pPr marL="201168" lvl="1" indent="0">
              <a:buNone/>
            </a:pPr>
            <a:r>
              <a:rPr lang="en-US" sz="3400" dirty="0"/>
              <a:t> Preliminary results show no differences</a:t>
            </a:r>
          </a:p>
          <a:p>
            <a:pPr marL="201168" lvl="1" indent="0">
              <a:buNone/>
            </a:pPr>
            <a:r>
              <a:rPr lang="en-US" sz="3400" dirty="0"/>
              <a:t> </a:t>
            </a:r>
          </a:p>
          <a:p>
            <a:pPr marL="201168" lvl="1" indent="0">
              <a:buNone/>
            </a:pPr>
            <a:r>
              <a:rPr lang="en-US" sz="3400" dirty="0"/>
              <a:t> Further analysis is expected to strengthen trends:</a:t>
            </a:r>
          </a:p>
          <a:p>
            <a:pPr marL="201168" lvl="1" indent="0">
              <a:buNone/>
            </a:pPr>
            <a:r>
              <a:rPr lang="en-US" sz="3400" dirty="0"/>
              <a:t>		Thin and burn</a:t>
            </a:r>
          </a:p>
          <a:p>
            <a:pPr marL="201168" lvl="1" indent="0">
              <a:buNone/>
            </a:pPr>
            <a:r>
              <a:rPr lang="en-US" sz="3400" dirty="0"/>
              <a:t>		Mesic mixed conifer</a:t>
            </a:r>
          </a:p>
          <a:p>
            <a:pPr marL="201168" lvl="1" indent="0">
              <a:buNone/>
            </a:pPr>
            <a:endParaRPr lang="en-US" sz="3400" dirty="0"/>
          </a:p>
          <a:p>
            <a:pPr marL="201168" lvl="1" indent="0">
              <a:buNone/>
            </a:pPr>
            <a:r>
              <a:rPr lang="en-US" sz="3400" dirty="0"/>
              <a:t>Better understanding the impacts of management activities on soil biota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22" y="250166"/>
            <a:ext cx="1990287" cy="1449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29" y="4785584"/>
            <a:ext cx="2026080" cy="1385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82" y="2528045"/>
            <a:ext cx="1647527" cy="14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89188" cy="4124760"/>
          </a:xfrm>
        </p:spPr>
        <p:txBody>
          <a:bodyPr>
            <a:normAutofit/>
          </a:bodyPr>
          <a:lstStyle/>
          <a:p>
            <a:r>
              <a:rPr lang="en-US" sz="2400" dirty="0"/>
              <a:t>Dr. Anita </a:t>
            </a:r>
            <a:r>
              <a:rPr lang="en-US" sz="2400" dirty="0" err="1"/>
              <a:t>Antoninka</a:t>
            </a:r>
            <a:r>
              <a:rPr lang="en-US" sz="2400" dirty="0"/>
              <a:t> and Dr. Matthew Bowker</a:t>
            </a:r>
          </a:p>
          <a:p>
            <a:r>
              <a:rPr lang="en-US" sz="2400" dirty="0"/>
              <a:t>Kara Gibson</a:t>
            </a:r>
          </a:p>
          <a:p>
            <a:r>
              <a:rPr lang="en-US" sz="2400" dirty="0"/>
              <a:t>Matthew Ford, Dustin </a:t>
            </a:r>
            <a:r>
              <a:rPr lang="en-US" sz="2400" dirty="0" err="1"/>
              <a:t>Kebble</a:t>
            </a:r>
            <a:r>
              <a:rPr lang="en-US" sz="2400" dirty="0"/>
              <a:t>, Ryan </a:t>
            </a:r>
            <a:r>
              <a:rPr lang="en-US" sz="2400" dirty="0" err="1"/>
              <a:t>Lancione</a:t>
            </a:r>
            <a:r>
              <a:rPr lang="en-US" sz="2400" dirty="0"/>
              <a:t>, Jeff </a:t>
            </a:r>
            <a:r>
              <a:rPr lang="en-US" sz="2400" dirty="0" err="1"/>
              <a:t>Propster</a:t>
            </a:r>
            <a:r>
              <a:rPr lang="en-US" sz="2400" dirty="0"/>
              <a:t>, Andrea Raya, </a:t>
            </a:r>
            <a:r>
              <a:rPr lang="en-US" sz="2400" dirty="0" err="1"/>
              <a:t>Aradhana</a:t>
            </a:r>
            <a:r>
              <a:rPr lang="en-US" sz="2400" dirty="0"/>
              <a:t> Roberts, Michael Sloan, Zach Sumner</a:t>
            </a:r>
          </a:p>
          <a:p>
            <a:r>
              <a:rPr lang="en-US" sz="2400" dirty="0"/>
              <a:t>Valles Caldera National Preserve</a:t>
            </a:r>
          </a:p>
          <a:p>
            <a:r>
              <a:rPr lang="en-US" sz="2400" dirty="0"/>
              <a:t>Colorado Plateau Cooperative Ecosystem Studies Unit </a:t>
            </a:r>
          </a:p>
          <a:p>
            <a:r>
              <a:rPr lang="en-US" sz="2400" dirty="0"/>
              <a:t>NASA Space Grant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r="18365" b="8761"/>
          <a:stretch/>
        </p:blipFill>
        <p:spPr>
          <a:xfrm>
            <a:off x="8454515" y="1845733"/>
            <a:ext cx="2701166" cy="30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70" y="258755"/>
            <a:ext cx="445770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6699" r="65253" b="40442"/>
          <a:stretch/>
        </p:blipFill>
        <p:spPr>
          <a:xfrm>
            <a:off x="6823493" y="774302"/>
            <a:ext cx="2852525" cy="47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27" y="671691"/>
            <a:ext cx="59288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Microarthropods are soil animals that contribute to decomposition and nutrient cycling</a:t>
            </a:r>
          </a:p>
          <a:p>
            <a:endParaRPr lang="en-US" sz="3600" dirty="0"/>
          </a:p>
          <a:p>
            <a:r>
              <a:rPr lang="en-US" sz="3600" dirty="0"/>
              <a:t>Changes in soil communities may lead to altered ecosystem processes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93999" y="5608430"/>
            <a:ext cx="219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Wardle et al. 2004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05" y="441741"/>
            <a:ext cx="5593565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166" y="420998"/>
            <a:ext cx="10917506" cy="6091946"/>
          </a:xfrm>
        </p:spPr>
        <p:txBody>
          <a:bodyPr>
            <a:normAutofit/>
          </a:bodyPr>
          <a:lstStyle/>
          <a:p>
            <a:r>
              <a:rPr lang="en-US" sz="3600" dirty="0"/>
              <a:t>Southwest ponderosa pine forests are at risk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 Restoration treatments are becoming more common</a:t>
            </a:r>
          </a:p>
          <a:p>
            <a:r>
              <a:rPr lang="en-US" sz="3600" dirty="0"/>
              <a:t>Treatment effects on soil ecosystem unknown</a:t>
            </a:r>
          </a:p>
          <a:p>
            <a:r>
              <a:rPr lang="en-US" sz="3600" dirty="0"/>
              <a:t>Southwest soil communities understudied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" y="1274317"/>
            <a:ext cx="3228571" cy="199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58" y="1288602"/>
            <a:ext cx="3057143" cy="19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53" y="1307649"/>
            <a:ext cx="3057143" cy="1923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946" y="3264793"/>
            <a:ext cx="9563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1908</a:t>
            </a:r>
            <a:r>
              <a:rPr lang="en-US" dirty="0"/>
              <a:t> (G. Pearson)				   </a:t>
            </a:r>
            <a:r>
              <a:rPr lang="en-US" sz="2000" b="1" dirty="0"/>
              <a:t>1938</a:t>
            </a:r>
            <a:r>
              <a:rPr lang="en-US" dirty="0"/>
              <a:t> (G. Pearson)			     </a:t>
            </a:r>
            <a:r>
              <a:rPr lang="en-US" sz="2000" b="1" dirty="0"/>
              <a:t>2000</a:t>
            </a:r>
            <a:r>
              <a:rPr lang="en-US" dirty="0"/>
              <a:t> (J. </a:t>
            </a:r>
            <a:r>
              <a:rPr lang="en-US" dirty="0" err="1"/>
              <a:t>Waskiewicz</a:t>
            </a:r>
            <a:r>
              <a:rPr lang="en-US" dirty="0"/>
              <a:t>)			</a:t>
            </a:r>
          </a:p>
        </p:txBody>
      </p:sp>
    </p:spTree>
    <p:extLst>
      <p:ext uri="{BB962C8B-B14F-4D97-AF65-F5344CB8AC3E}">
        <p14:creationId xmlns:p14="http://schemas.microsoft.com/office/powerpoint/2010/main" val="31387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908" y="1465006"/>
            <a:ext cx="10052001" cy="4325325"/>
          </a:xfrm>
        </p:spPr>
        <p:txBody>
          <a:bodyPr>
            <a:normAutofit/>
          </a:bodyPr>
          <a:lstStyle/>
          <a:p>
            <a:r>
              <a:rPr lang="en-US" sz="3600" dirty="0"/>
              <a:t>1. What is the effect of restoration treatments on microarthropod abundance and diversity?</a:t>
            </a:r>
          </a:p>
          <a:p>
            <a:r>
              <a:rPr lang="en-US" sz="3600" dirty="0"/>
              <a:t>2. How do microarthropod communities vary between forest types?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7096" y="393290"/>
            <a:ext cx="577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40191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999" y="189554"/>
            <a:ext cx="10946921" cy="172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Sampling site: Valles Caldera National Preserve, NM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" y="724620"/>
            <a:ext cx="7852661" cy="594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0" y="724620"/>
            <a:ext cx="3886067" cy="2363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1" y="3334680"/>
            <a:ext cx="3918201" cy="28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r="10538"/>
          <a:stretch/>
        </p:blipFill>
        <p:spPr>
          <a:xfrm>
            <a:off x="-147484" y="0"/>
            <a:ext cx="60566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r="17035"/>
          <a:stretch/>
        </p:blipFill>
        <p:spPr>
          <a:xfrm>
            <a:off x="5909186" y="0"/>
            <a:ext cx="62828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12" y="281688"/>
            <a:ext cx="3382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Mites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9933" y="281689"/>
            <a:ext cx="384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Collembola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18031" y="6494585"/>
            <a:ext cx="3165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920" y="6494584"/>
            <a:ext cx="4280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6933" y="6322337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 </a:t>
            </a:r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4554" y="634069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 </a:t>
            </a:r>
            <a:r>
              <a:rPr lang="el-G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5327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156156"/>
              </p:ext>
            </p:extLst>
          </p:nvPr>
        </p:nvGraphicFramePr>
        <p:xfrm>
          <a:off x="1082443" y="786269"/>
          <a:ext cx="9704832" cy="542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" y="36421"/>
            <a:ext cx="815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Preliminary results: restoration treatments</a:t>
            </a:r>
          </a:p>
        </p:txBody>
      </p:sp>
    </p:spTree>
    <p:extLst>
      <p:ext uri="{BB962C8B-B14F-4D97-AF65-F5344CB8AC3E}">
        <p14:creationId xmlns:p14="http://schemas.microsoft.com/office/powerpoint/2010/main" val="113889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36421"/>
            <a:ext cx="815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Preliminary results: restoration treatments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5" y="682752"/>
            <a:ext cx="8371906" cy="589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4747" y="836762"/>
            <a:ext cx="15527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16528" y="3968151"/>
            <a:ext cx="51758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36421"/>
            <a:ext cx="593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Preliminary results: forest type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A8D814-724F-41C9-8745-E620D4AA6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55087"/>
              </p:ext>
            </p:extLst>
          </p:nvPr>
        </p:nvGraphicFramePr>
        <p:xfrm>
          <a:off x="589736" y="682752"/>
          <a:ext cx="11051459" cy="551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7565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1253</TotalTime>
  <Words>294</Words>
  <Application>Microsoft Office PowerPoint</Application>
  <PresentationFormat>Widescreen</PresentationFormat>
  <Paragraphs>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Effects of restoration treatments and forest type on soil microarthropod communities in Valles Caldera National Preserve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restoration treatments and forest type on soil microarthropod communities</dc:title>
  <dc:creator>Channing Laturno</dc:creator>
  <cp:lastModifiedBy>Channing Laturno</cp:lastModifiedBy>
  <cp:revision>89</cp:revision>
  <dcterms:created xsi:type="dcterms:W3CDTF">2017-03-06T04:42:16Z</dcterms:created>
  <dcterms:modified xsi:type="dcterms:W3CDTF">2017-04-08T05:49:28Z</dcterms:modified>
</cp:coreProperties>
</file>